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61" r:id="rId7"/>
    <p:sldId id="264" r:id="rId8"/>
    <p:sldId id="257" r:id="rId9"/>
    <p:sldId id="259" r:id="rId10"/>
    <p:sldId id="263" r:id="rId11"/>
    <p:sldId id="262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>
      <p:cViewPr varScale="1">
        <p:scale>
          <a:sx n="123" d="100"/>
          <a:sy n="12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ouise\public\H%20R\Departmental\Benefits\Dependent%20Tuition\10%20Year%20History%20of%20Dependent%20Tuition%20program%20costs%201-2017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Dependent Tuition Program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2005.0</c:v>
                </c:pt>
                <c:pt idx="1">
                  <c:v>2006.0</c:v>
                </c:pt>
                <c:pt idx="2">
                  <c:v>2007.0</c:v>
                </c:pt>
                <c:pt idx="3">
                  <c:v>2008.0</c:v>
                </c:pt>
                <c:pt idx="4">
                  <c:v>2009.0</c:v>
                </c:pt>
                <c:pt idx="5">
                  <c:v>2010.0</c:v>
                </c:pt>
                <c:pt idx="6">
                  <c:v>2011.0</c:v>
                </c:pt>
                <c:pt idx="7">
                  <c:v>2012.0</c:v>
                </c:pt>
                <c:pt idx="8">
                  <c:v>2013.0</c:v>
                </c:pt>
                <c:pt idx="9">
                  <c:v>2014.0</c:v>
                </c:pt>
                <c:pt idx="10">
                  <c:v>2015.0</c:v>
                </c:pt>
                <c:pt idx="11">
                  <c:v>2016.0</c:v>
                </c:pt>
              </c:numCache>
            </c:numRef>
          </c:cat>
          <c:val>
            <c:numRef>
              <c:f>Sheet1!$B$2:$B$13</c:f>
              <c:numCache>
                <c:formatCode>_("$"* #,##0_);_("$"* \(#,##0\);_("$"* "-"??_);_(@_)</c:formatCode>
                <c:ptCount val="12"/>
                <c:pt idx="0">
                  <c:v>547508.0</c:v>
                </c:pt>
                <c:pt idx="1">
                  <c:v>493259.0</c:v>
                </c:pt>
                <c:pt idx="2">
                  <c:v>562048.0</c:v>
                </c:pt>
                <c:pt idx="3">
                  <c:v>592929.0</c:v>
                </c:pt>
                <c:pt idx="4">
                  <c:v>589840.0</c:v>
                </c:pt>
                <c:pt idx="5">
                  <c:v>608253.0</c:v>
                </c:pt>
                <c:pt idx="6">
                  <c:v>830432.0</c:v>
                </c:pt>
                <c:pt idx="7">
                  <c:v>886853.0</c:v>
                </c:pt>
                <c:pt idx="8">
                  <c:v>1.123615E6</c:v>
                </c:pt>
                <c:pt idx="9">
                  <c:v>1.574246E6</c:v>
                </c:pt>
                <c:pt idx="10">
                  <c:v>1.49E6</c:v>
                </c:pt>
                <c:pt idx="11">
                  <c:v>1.575215E6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87B-4B97-A2F1-95F83B8E20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7164648"/>
        <c:axId val="2107153480"/>
        <c:extLst xmlns:c16r2="http://schemas.microsoft.com/office/drawing/2015/06/chart"/>
      </c:barChart>
      <c:catAx>
        <c:axId val="21071646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153480"/>
        <c:crosses val="autoZero"/>
        <c:auto val="0"/>
        <c:lblAlgn val="ctr"/>
        <c:lblOffset val="100"/>
        <c:noMultiLvlLbl val="0"/>
      </c:catAx>
      <c:valAx>
        <c:axId val="2107153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7164648"/>
        <c:crossesAt val="1.0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8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10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5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8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2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9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9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22384-5E96-48E8-8121-22BF888CC0D3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0B4C-0B59-447A-92A7-382D5A9E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2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side.davidson.edu/employees/guide/Pages/Dependent%20Tuition%20Assistance%20Policy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Davidson College Dependent Tuition Benefit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36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the dependent tuition benefit</a:t>
            </a:r>
          </a:p>
          <a:p>
            <a:r>
              <a:rPr lang="en-US" dirty="0" smtClean="0"/>
              <a:t>How the dependent tuition benefit works</a:t>
            </a:r>
          </a:p>
          <a:p>
            <a:r>
              <a:rPr lang="en-US" dirty="0" smtClean="0"/>
              <a:t>How our tuition benefit interacts with financial aid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51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Dependent Tuition Benefit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approved by trustees in 1954, cost of $5,000. 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0747378"/>
              </p:ext>
            </p:extLst>
          </p:nvPr>
        </p:nvGraphicFramePr>
        <p:xfrm>
          <a:off x="1676400" y="2346325"/>
          <a:ext cx="62484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93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The Dependent Tuition Benefit	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061919"/>
              </p:ext>
            </p:extLst>
          </p:nvPr>
        </p:nvGraphicFramePr>
        <p:xfrm>
          <a:off x="955964" y="2067790"/>
          <a:ext cx="7216485" cy="3480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2884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4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52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80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2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Year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# of Staff using benefit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# of Faculty using benefit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Average  Amount                                 of Benefit Paid                                 per Employee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3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FY 2011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20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$18,873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3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FY 2012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19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$18,099 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3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FY 2013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>
                          <a:effectLst/>
                        </a:rPr>
                        <a:t>29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25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</a:rPr>
                        <a:t>$20,808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3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FY 2014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30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$22,797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36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FY 2015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$21,891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667125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75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Nothing has changed in policy or practice since 1996</a:t>
            </a:r>
          </a:p>
          <a:p>
            <a:r>
              <a:rPr lang="en-US" dirty="0" smtClean="0"/>
              <a:t>Pays 50% of tuition and required fees up to maximum of 50% of Davidson’s own tuition and required fees (for non-grandfathered) </a:t>
            </a:r>
          </a:p>
          <a:p>
            <a:r>
              <a:rPr lang="en-US" dirty="0" smtClean="0"/>
              <a:t>Benefit is discounted for other tuition awards only if they cover 100% of the cost of tuition and required fees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01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submits tuition bill to HR</a:t>
            </a:r>
          </a:p>
          <a:p>
            <a:r>
              <a:rPr lang="en-US" dirty="0" smtClean="0"/>
              <a:t>HR confirms eligibility</a:t>
            </a:r>
          </a:p>
          <a:p>
            <a:r>
              <a:rPr lang="en-US" dirty="0" smtClean="0"/>
              <a:t>HR calculates cost of tuition and required fees, and determines award amount </a:t>
            </a:r>
          </a:p>
          <a:p>
            <a:r>
              <a:rPr lang="en-US" dirty="0" smtClean="0"/>
              <a:t>HR submits payment to other college</a:t>
            </a:r>
          </a:p>
          <a:p>
            <a:r>
              <a:rPr lang="en-US" dirty="0" smtClean="0"/>
              <a:t>(If employee has already paid the bill, HR can reimburse the employee directly)</a:t>
            </a:r>
          </a:p>
        </p:txBody>
      </p:sp>
    </p:spTree>
    <p:extLst>
      <p:ext uri="{BB962C8B-B14F-4D97-AF65-F5344CB8AC3E}">
        <p14:creationId xmlns:p14="http://schemas.microsoft.com/office/powerpoint/2010/main" val="3112861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128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6779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Employee Guide – </a:t>
            </a:r>
            <a:r>
              <a:rPr lang="en-US" dirty="0" smtClean="0">
                <a:hlinkClick r:id="rId2"/>
              </a:rPr>
              <a:t>Dependent Tuition Benefit</a:t>
            </a:r>
            <a:endParaRPr lang="en-US" dirty="0" smtClean="0"/>
          </a:p>
          <a:p>
            <a:r>
              <a:rPr lang="en-US" dirty="0" smtClean="0"/>
              <a:t>Policy details</a:t>
            </a:r>
          </a:p>
          <a:p>
            <a:r>
              <a:rPr lang="en-US" dirty="0" smtClean="0"/>
              <a:t>This Power Point presentation</a:t>
            </a:r>
          </a:p>
          <a:p>
            <a:r>
              <a:rPr lang="en-US" dirty="0" smtClean="0"/>
              <a:t>Spreadsheet of examples for different types of colleges (updated annually when next year tuition is announced)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0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CCD504297F9A418E077B744AA483EA" ma:contentTypeVersion="11" ma:contentTypeDescription="Create a new document." ma:contentTypeScope="" ma:versionID="e223aca46c18ea7f8e1d6d6440d235be">
  <xsd:schema xmlns:xsd="http://www.w3.org/2001/XMLSchema" xmlns:xs="http://www.w3.org/2001/XMLSchema" xmlns:p="http://schemas.microsoft.com/office/2006/metadata/properties" xmlns:ns2="85d644c1-ddc3-4461-b886-572befb1cdca" targetNamespace="http://schemas.microsoft.com/office/2006/metadata/properties" ma:root="true" ma:fieldsID="af3016b492524f458030559f797c1f6a" ns2:_="">
    <xsd:import namespace="85d644c1-ddc3-4461-b886-572befb1cdca"/>
    <xsd:element name="properties">
      <xsd:complexType>
        <xsd:sequence>
          <xsd:element name="documentManagement">
            <xsd:complexType>
              <xsd:all>
                <xsd:element ref="ns2:ol_Department" minOccurs="0"/>
                <xsd:element ref="ns2:Description0" minOccurs="0"/>
                <xsd:element ref="ns2:UserField1" minOccurs="0"/>
                <xsd:element ref="ns2:Categories" minOccurs="0"/>
                <xsd:element ref="ns2:Audience" minOccurs="0"/>
                <xsd:element ref="ns2: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d644c1-ddc3-4461-b886-572befb1cdca" elementFormDefault="qualified">
    <xsd:import namespace="http://schemas.microsoft.com/office/2006/documentManagement/types"/>
    <xsd:import namespace="http://schemas.microsoft.com/office/infopath/2007/PartnerControls"/>
    <xsd:element name="ol_Department" ma:index="8" nillable="true" ma:displayName="Department" ma:description="" ma:internalName="ol_Department">
      <xsd:simpleType>
        <xsd:restriction base="dms:Text"/>
      </xsd:simpleType>
    </xsd:element>
    <xsd:element name="Description0" ma:index="9" nillable="true" ma:displayName="Description" ma:internalName="Description0">
      <xsd:simpleType>
        <xsd:restriction base="dms:Note">
          <xsd:maxLength value="255"/>
        </xsd:restriction>
      </xsd:simpleType>
    </xsd:element>
    <xsd:element name="UserField1" ma:index="11" nillable="true" ma:displayName="Content Type (form, image etc.)" ma:description="" ma:internalName="UserField1">
      <xsd:simpleType>
        <xsd:restriction base="dms:Text"/>
      </xsd:simpleType>
    </xsd:element>
    <xsd:element name="Categories" ma:index="12" nillable="true" ma:displayName="Categories" ma:description="" ma:internalName="Categories0">
      <xsd:simpleType>
        <xsd:restriction base="dms:Text"/>
      </xsd:simpleType>
    </xsd:element>
    <xsd:element name="Audience" ma:index="13" nillable="true" ma:displayName="Audience" ma:default="All Employees" ma:format="Dropdown" ma:internalName="Audience">
      <xsd:simpleType>
        <xsd:union memberTypes="dms:Text">
          <xsd:simpleType>
            <xsd:restriction base="dms:Choice">
              <xsd:enumeration value="Supervisors"/>
              <xsd:enumeration value="All Employees"/>
              <xsd:enumeration value="Faculty"/>
              <xsd:enumeration value="Staff"/>
              <xsd:enumeration value="HR"/>
              <xsd:enumeration value="Trainer"/>
            </xsd:restriction>
          </xsd:simpleType>
        </xsd:union>
      </xsd:simpleType>
    </xsd:element>
    <xsd:element name="Year" ma:index="14" nillable="true" ma:displayName="Year" ma:internalName="Year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 (can leave blank)"/>
        <xsd:element ref="dc:subject" minOccurs="0" maxOccurs="1" ma:index="10" ma:displayName="Subject (Sub Category)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l_Department xmlns="85d644c1-ddc3-4461-b886-572befb1cdca">Human Resources</ol_Department>
    <Categories xmlns="85d644c1-ddc3-4461-b886-572befb1cdca" xsi:nil="true"/>
    <Audience xmlns="85d644c1-ddc3-4461-b886-572befb1cdca">All Employees</Audience>
    <Description0 xmlns="85d644c1-ddc3-4461-b886-572befb1cdca">Power Point Presentation</Description0>
    <UserField1 xmlns="85d644c1-ddc3-4461-b886-572befb1cdca" xsi:nil="true"/>
    <Year xmlns="85d644c1-ddc3-4461-b886-572befb1cdca" xsi:nil="true"/>
  </documentManagement>
</p:properties>
</file>

<file path=customXml/itemProps1.xml><?xml version="1.0" encoding="utf-8"?>
<ds:datastoreItem xmlns:ds="http://schemas.openxmlformats.org/officeDocument/2006/customXml" ds:itemID="{A919C23A-BCE6-40F1-B4AE-24066914C6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FDCC193-2DEA-4FD5-80D0-E8D5FE8E76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5d644c1-ddc3-4461-b886-572befb1cd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27C2F7-29F8-45F5-A84B-E2F4F09E3516}">
  <ds:schemaRefs>
    <ds:schemaRef ds:uri="http://schemas.microsoft.com/office/2006/metadata/properties"/>
    <ds:schemaRef ds:uri="http://schemas.microsoft.com/office/infopath/2007/PartnerControls"/>
    <ds:schemaRef ds:uri="85d644c1-ddc3-4461-b886-572befb1cd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232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Davidson College Dependent Tuition Benefit</vt:lpstr>
      <vt:lpstr>What we’ll cover</vt:lpstr>
      <vt:lpstr>The Dependent Tuition Benefit </vt:lpstr>
      <vt:lpstr>The Dependent Tuition Benefit </vt:lpstr>
      <vt:lpstr>Benefit</vt:lpstr>
      <vt:lpstr>Process</vt:lpstr>
      <vt:lpstr>PowerPoint Presentation</vt:lpstr>
      <vt:lpstr>Resources</vt:lpstr>
    </vt:vector>
  </TitlesOfParts>
  <Manager/>
  <Company>Davidson College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Davidson College Dependent Tuition Benefit</dc:title>
  <dc:subject>Tuition</dc:subject>
  <dc:creator>Davidson College</dc:creator>
  <cp:keywords>Davidson College,Davidson,Dependent Tuition Benefit</cp:keywords>
  <dc:description/>
  <cp:lastModifiedBy>Vanessa Breese</cp:lastModifiedBy>
  <cp:revision>25</cp:revision>
  <cp:lastPrinted>2013-10-23T16:36:26Z</cp:lastPrinted>
  <dcterms:created xsi:type="dcterms:W3CDTF">2013-01-10T16:03:05Z</dcterms:created>
  <dcterms:modified xsi:type="dcterms:W3CDTF">2017-02-22T19:36:01Z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0x0101009ECCD504297F9A418E077B744AA483EA</vt:lpwstr>
  </property>
</Properties>
</file>